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Nuni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bold.fntdata"/><Relationship Id="rId30" Type="http://schemas.openxmlformats.org/officeDocument/2006/relationships/font" Target="fonts/Nunito-regular.fntdata"/><Relationship Id="rId11" Type="http://schemas.openxmlformats.org/officeDocument/2006/relationships/slide" Target="slides/slide6.xml"/><Relationship Id="rId33" Type="http://schemas.openxmlformats.org/officeDocument/2006/relationships/font" Target="fonts/Nunito-boldItalic.fntdata"/><Relationship Id="rId10" Type="http://schemas.openxmlformats.org/officeDocument/2006/relationships/slide" Target="slides/slide5.xml"/><Relationship Id="rId32" Type="http://schemas.openxmlformats.org/officeDocument/2006/relationships/font" Target="fonts/Nuni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f4d6a6fb35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f4d6a6fb35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f4d6a6fb35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f4d6a6fb35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f4d6a6fb35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f4d6a6fb35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f4d6a6fb35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f4d6a6fb35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f4d6a6fb35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f4d6a6fb35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f4d6a6fb35_0_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f4d6a6fb35_0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f4d6a6fb35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f4d6a6fb35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f4d6a6fb35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f4d6a6fb35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f4d6a6fb35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f4d6a6fb35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f4d6a6fb35_0_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f4d6a6fb35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f4d6a6fb35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f4d6a6fb35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f4d6a6fb35_0_6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f4d6a6fb35_0_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f4d6a6fb35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f4d6a6fb35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f4d6a6fb35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f4d6a6fb35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f4d6a6fb35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f4d6a6fb35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f4d6a6fb35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f4d6a6fb35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f4d6a6fb35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f4d6a6fb35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f4d6a6fb35_0_6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f4d6a6fb35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f4d6a6fb35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f4d6a6fb35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f4d6a6fb35_0_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f4d6a6fb35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f4d6a6fb35_0_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f4d6a6fb35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f4d6a6fb35_0_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f4d6a6fb35_0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f4d6a6fb35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f4d6a6fb35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gif"/><Relationship Id="rId4" Type="http://schemas.openxmlformats.org/officeDocument/2006/relationships/image" Target="../media/image6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youtube.com/watch?v=imoxDcn2Sgo" TargetMode="External"/><Relationship Id="rId4" Type="http://schemas.openxmlformats.org/officeDocument/2006/relationships/image" Target="../media/image7.jpg"/><Relationship Id="rId5" Type="http://schemas.openxmlformats.org/officeDocument/2006/relationships/image" Target="../media/image10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g"/><Relationship Id="rId4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Relationship Id="rId4" Type="http://schemas.openxmlformats.org/officeDocument/2006/relationships/image" Target="../media/image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jpg"/><Relationship Id="rId4" Type="http://schemas.openxmlformats.org/officeDocument/2006/relationships/image" Target="../media/image20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gif"/><Relationship Id="rId4" Type="http://schemas.openxmlformats.org/officeDocument/2006/relationships/image" Target="../media/image13.gif"/><Relationship Id="rId5" Type="http://schemas.openxmlformats.org/officeDocument/2006/relationships/image" Target="../media/image19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5H8aRCyEGnU" TargetMode="External"/><Relationship Id="rId4" Type="http://schemas.openxmlformats.org/officeDocument/2006/relationships/image" Target="../media/image1.jpg"/><Relationship Id="rId5" Type="http://schemas.openxmlformats.org/officeDocument/2006/relationships/image" Target="../media/image16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gif"/><Relationship Id="rId4" Type="http://schemas.openxmlformats.org/officeDocument/2006/relationships/image" Target="../media/image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858703" y="1822833"/>
            <a:ext cx="5361300" cy="7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Lasers and Waves</a:t>
            </a:r>
            <a:endParaRPr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58700" y="3413158"/>
            <a:ext cx="53613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>
            <p:ph type="title"/>
          </p:nvPr>
        </p:nvSpPr>
        <p:spPr>
          <a:xfrm>
            <a:off x="311700" y="445025"/>
            <a:ext cx="85206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Blackbodies</a:t>
            </a:r>
            <a:endParaRPr/>
          </a:p>
        </p:txBody>
      </p:sp>
      <p:sp>
        <p:nvSpPr>
          <p:cNvPr id="186" name="Google Shape;186;p22"/>
          <p:cNvSpPr txBox="1"/>
          <p:nvPr>
            <p:ph idx="1" type="body"/>
          </p:nvPr>
        </p:nvSpPr>
        <p:spPr>
          <a:xfrm>
            <a:off x="311700" y="1152475"/>
            <a:ext cx="3999900" cy="1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If you shine a light on any object, they can either absorb, reflect, or transmit that light.</a:t>
            </a:r>
            <a:endParaRPr sz="1800"/>
          </a:p>
        </p:txBody>
      </p:sp>
      <p:sp>
        <p:nvSpPr>
          <p:cNvPr id="187" name="Google Shape;187;p22"/>
          <p:cNvSpPr txBox="1"/>
          <p:nvPr>
            <p:ph idx="1" type="body"/>
          </p:nvPr>
        </p:nvSpPr>
        <p:spPr>
          <a:xfrm>
            <a:off x="311700" y="2251375"/>
            <a:ext cx="3999900" cy="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Blackbodies are only allowed to absorb and re-emit light.</a:t>
            </a:r>
            <a:endParaRPr sz="1800"/>
          </a:p>
        </p:txBody>
      </p:sp>
      <p:sp>
        <p:nvSpPr>
          <p:cNvPr id="188" name="Google Shape;188;p22"/>
          <p:cNvSpPr txBox="1"/>
          <p:nvPr>
            <p:ph idx="1" type="body"/>
          </p:nvPr>
        </p:nvSpPr>
        <p:spPr>
          <a:xfrm>
            <a:off x="311700" y="3031675"/>
            <a:ext cx="3999900" cy="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They pretty accurately model celestial radiation, even for our sun!</a:t>
            </a:r>
            <a:endParaRPr sz="1800"/>
          </a:p>
        </p:txBody>
      </p:sp>
      <p:pic>
        <p:nvPicPr>
          <p:cNvPr id="189" name="Google Shape;18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1213025"/>
            <a:ext cx="4527600" cy="3367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 txBox="1"/>
          <p:nvPr>
            <p:ph type="title"/>
          </p:nvPr>
        </p:nvSpPr>
        <p:spPr>
          <a:xfrm>
            <a:off x="311700" y="445025"/>
            <a:ext cx="85206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Blackbody Energy</a:t>
            </a:r>
            <a:endParaRPr/>
          </a:p>
        </p:txBody>
      </p:sp>
      <p:sp>
        <p:nvSpPr>
          <p:cNvPr id="195" name="Google Shape;195;p23"/>
          <p:cNvSpPr txBox="1"/>
          <p:nvPr>
            <p:ph idx="1" type="body"/>
          </p:nvPr>
        </p:nvSpPr>
        <p:spPr>
          <a:xfrm>
            <a:off x="311700" y="1152475"/>
            <a:ext cx="3999900" cy="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A blackbody gains energy by absorbing light of different frequencies.</a:t>
            </a:r>
            <a:endParaRPr sz="1800"/>
          </a:p>
        </p:txBody>
      </p:sp>
      <p:sp>
        <p:nvSpPr>
          <p:cNvPr id="196" name="Google Shape;196;p23"/>
          <p:cNvSpPr txBox="1"/>
          <p:nvPr>
            <p:ph idx="1" type="body"/>
          </p:nvPr>
        </p:nvSpPr>
        <p:spPr>
          <a:xfrm>
            <a:off x="311700" y="2251375"/>
            <a:ext cx="3999900" cy="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How much of the energy is due to light of a specific frequency?</a:t>
            </a:r>
            <a:endParaRPr sz="1800"/>
          </a:p>
        </p:txBody>
      </p:sp>
      <p:sp>
        <p:nvSpPr>
          <p:cNvPr id="197" name="Google Shape;197;p23"/>
          <p:cNvSpPr txBox="1"/>
          <p:nvPr>
            <p:ph idx="1" type="body"/>
          </p:nvPr>
        </p:nvSpPr>
        <p:spPr>
          <a:xfrm>
            <a:off x="311700" y="3031675"/>
            <a:ext cx="3999900" cy="1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Lord Rayleigh, and later Jeans, came up with an expression that works well for low frequency emissions.</a:t>
            </a:r>
            <a:endParaRPr sz="1800"/>
          </a:p>
        </p:txBody>
      </p:sp>
      <p:sp>
        <p:nvSpPr>
          <p:cNvPr id="198" name="Google Shape;198;p23"/>
          <p:cNvSpPr txBox="1"/>
          <p:nvPr>
            <p:ph idx="1" type="body"/>
          </p:nvPr>
        </p:nvSpPr>
        <p:spPr>
          <a:xfrm>
            <a:off x="4566475" y="3668875"/>
            <a:ext cx="41163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Why does it fail for higher frequencies?</a:t>
            </a:r>
            <a:endParaRPr sz="1800"/>
          </a:p>
        </p:txBody>
      </p:sp>
      <p:pic>
        <p:nvPicPr>
          <p:cNvPr id="199" name="Google Shape;19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0475" y="979213"/>
            <a:ext cx="4368302" cy="26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 txBox="1"/>
          <p:nvPr>
            <p:ph type="title"/>
          </p:nvPr>
        </p:nvSpPr>
        <p:spPr>
          <a:xfrm>
            <a:off x="311700" y="445025"/>
            <a:ext cx="85206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Photoelectric Effect</a:t>
            </a:r>
            <a:endParaRPr/>
          </a:p>
        </p:txBody>
      </p:sp>
      <p:sp>
        <p:nvSpPr>
          <p:cNvPr id="205" name="Google Shape;205;p24"/>
          <p:cNvSpPr txBox="1"/>
          <p:nvPr>
            <p:ph idx="1" type="body"/>
          </p:nvPr>
        </p:nvSpPr>
        <p:spPr>
          <a:xfrm>
            <a:off x="311700" y="1152475"/>
            <a:ext cx="3999900" cy="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For decades, people have been using light to blast electrons off of metals.</a:t>
            </a:r>
            <a:endParaRPr sz="1800"/>
          </a:p>
        </p:txBody>
      </p:sp>
      <p:sp>
        <p:nvSpPr>
          <p:cNvPr id="206" name="Google Shape;206;p24"/>
          <p:cNvSpPr txBox="1"/>
          <p:nvPr>
            <p:ph idx="1" type="body"/>
          </p:nvPr>
        </p:nvSpPr>
        <p:spPr>
          <a:xfrm>
            <a:off x="311700" y="1932775"/>
            <a:ext cx="3999900" cy="1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They noticed higher frequency lights had more success in removing these electrons.</a:t>
            </a:r>
            <a:endParaRPr sz="1800"/>
          </a:p>
        </p:txBody>
      </p:sp>
      <p:sp>
        <p:nvSpPr>
          <p:cNvPr id="207" name="Google Shape;207;p24"/>
          <p:cNvSpPr txBox="1"/>
          <p:nvPr>
            <p:ph idx="1" type="body"/>
          </p:nvPr>
        </p:nvSpPr>
        <p:spPr>
          <a:xfrm>
            <a:off x="311700" y="3031675"/>
            <a:ext cx="3999900" cy="14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This led to the theory that light was made of particles (photons) whose individual energies were proportional to the frequency of the light.</a:t>
            </a:r>
            <a:endParaRPr sz="1800"/>
          </a:p>
        </p:txBody>
      </p:sp>
      <p:pic>
        <p:nvPicPr>
          <p:cNvPr id="208" name="Google Shape;20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1213025"/>
            <a:ext cx="4527601" cy="2743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/>
          <p:nvPr>
            <p:ph type="title"/>
          </p:nvPr>
        </p:nvSpPr>
        <p:spPr>
          <a:xfrm>
            <a:off x="1393929" y="1301146"/>
            <a:ext cx="63669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Tinsel on a Can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/>
          <p:nvPr>
            <p:ph type="title"/>
          </p:nvPr>
        </p:nvSpPr>
        <p:spPr>
          <a:xfrm>
            <a:off x="819150" y="845600"/>
            <a:ext cx="75057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Levels</a:t>
            </a:r>
            <a:endParaRPr/>
          </a:p>
        </p:txBody>
      </p:sp>
      <p:sp>
        <p:nvSpPr>
          <p:cNvPr id="219" name="Google Shape;219;p26"/>
          <p:cNvSpPr txBox="1"/>
          <p:nvPr>
            <p:ph idx="1" type="body"/>
          </p:nvPr>
        </p:nvSpPr>
        <p:spPr>
          <a:xfrm>
            <a:off x="819150" y="1492100"/>
            <a:ext cx="7505700" cy="8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/>
              <a:t>Atoms have discrete energy levels. This means we can count them: 0, 1, 2, 3, etc.</a:t>
            </a:r>
            <a:endParaRPr sz="2100"/>
          </a:p>
        </p:txBody>
      </p:sp>
      <p:pic>
        <p:nvPicPr>
          <p:cNvPr id="220" name="Google Shape;2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8675" y="2375625"/>
            <a:ext cx="2300174" cy="230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1275" y="3128650"/>
            <a:ext cx="3190875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6"/>
          <p:cNvSpPr txBox="1"/>
          <p:nvPr>
            <p:ph idx="1" type="body"/>
          </p:nvPr>
        </p:nvSpPr>
        <p:spPr>
          <a:xfrm>
            <a:off x="819150" y="2375625"/>
            <a:ext cx="4789500" cy="12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/>
              <a:t>It takes energy to travel to a higher energy level, while travelling to a lower energy level releases energy.</a:t>
            </a:r>
            <a:endParaRPr sz="2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/>
          <p:nvPr>
            <p:ph type="title"/>
          </p:nvPr>
        </p:nvSpPr>
        <p:spPr>
          <a:xfrm>
            <a:off x="819150" y="845600"/>
            <a:ext cx="75057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Boltzmann Distribution</a:t>
            </a:r>
            <a:endParaRPr/>
          </a:p>
        </p:txBody>
      </p:sp>
      <p:sp>
        <p:nvSpPr>
          <p:cNvPr id="228" name="Google Shape;228;p27"/>
          <p:cNvSpPr txBox="1"/>
          <p:nvPr>
            <p:ph idx="1" type="body"/>
          </p:nvPr>
        </p:nvSpPr>
        <p:spPr>
          <a:xfrm>
            <a:off x="819150" y="1990725"/>
            <a:ext cx="3098400" cy="27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/>
              <a:t>Objects want to be in lower energy levels. Boltzmann discovered that the probability of being in a higher energy level is exponentially lower than being in a lower one.</a:t>
            </a:r>
            <a:endParaRPr sz="2100"/>
          </a:p>
        </p:txBody>
      </p:sp>
      <p:pic>
        <p:nvPicPr>
          <p:cNvPr id="229" name="Google Shape;2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538" y="1983550"/>
            <a:ext cx="4581525" cy="27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"/>
          <p:cNvSpPr txBox="1"/>
          <p:nvPr>
            <p:ph type="title"/>
          </p:nvPr>
        </p:nvSpPr>
        <p:spPr>
          <a:xfrm>
            <a:off x="1393929" y="1301146"/>
            <a:ext cx="63669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Coconuts and Castaways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"/>
          <p:cNvSpPr txBox="1"/>
          <p:nvPr>
            <p:ph type="title"/>
          </p:nvPr>
        </p:nvSpPr>
        <p:spPr>
          <a:xfrm>
            <a:off x="1888684" y="1746100"/>
            <a:ext cx="53775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/>
          <p:nvPr>
            <p:ph type="title"/>
          </p:nvPr>
        </p:nvSpPr>
        <p:spPr>
          <a:xfrm>
            <a:off x="729450" y="785250"/>
            <a:ext cx="76884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Lasers</a:t>
            </a:r>
            <a:endParaRPr/>
          </a:p>
        </p:txBody>
      </p:sp>
      <p:sp>
        <p:nvSpPr>
          <p:cNvPr id="245" name="Google Shape;245;p30"/>
          <p:cNvSpPr txBox="1"/>
          <p:nvPr>
            <p:ph idx="1" type="body"/>
          </p:nvPr>
        </p:nvSpPr>
        <p:spPr>
          <a:xfrm>
            <a:off x="729325" y="1545475"/>
            <a:ext cx="7688400" cy="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Early lasers were created by using population inversion. This is where you excite an atom so the higher energy levels are more likely.</a:t>
            </a:r>
            <a:endParaRPr sz="1600"/>
          </a:p>
        </p:txBody>
      </p:sp>
      <p:pic>
        <p:nvPicPr>
          <p:cNvPr id="246" name="Google Shape;2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468" y="2434032"/>
            <a:ext cx="5271069" cy="201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/>
          <p:nvPr>
            <p:ph type="title"/>
          </p:nvPr>
        </p:nvSpPr>
        <p:spPr>
          <a:xfrm>
            <a:off x="1393929" y="1301146"/>
            <a:ext cx="63669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Diffraction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1888684" y="1746100"/>
            <a:ext cx="53775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Waves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/>
          <p:nvPr>
            <p:ph type="title"/>
          </p:nvPr>
        </p:nvSpPr>
        <p:spPr>
          <a:xfrm>
            <a:off x="819150" y="845600"/>
            <a:ext cx="75057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Doppler Effect</a:t>
            </a:r>
            <a:endParaRPr/>
          </a:p>
        </p:txBody>
      </p:sp>
      <p:pic>
        <p:nvPicPr>
          <p:cNvPr descr="You can clearly hear the doppler effect as this fire truck passes at high speed. Sorry for the poor video quality." id="257" name="Google Shape;257;p32" title="Fire Engine Siren Demonstrates The Doppler Effec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7751" y="934912"/>
            <a:ext cx="3179862" cy="17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3350" y="2938550"/>
            <a:ext cx="1788675" cy="17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2"/>
          <p:cNvSpPr txBox="1"/>
          <p:nvPr>
            <p:ph idx="1" type="body"/>
          </p:nvPr>
        </p:nvSpPr>
        <p:spPr>
          <a:xfrm>
            <a:off x="729325" y="1545475"/>
            <a:ext cx="44064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Sound travelling away from us becomes lower in pitch, this is called the Doppler effect.</a:t>
            </a:r>
            <a:endParaRPr sz="1600"/>
          </a:p>
        </p:txBody>
      </p:sp>
      <p:sp>
        <p:nvSpPr>
          <p:cNvPr id="260" name="Google Shape;260;p32"/>
          <p:cNvSpPr txBox="1"/>
          <p:nvPr>
            <p:ph idx="1" type="body"/>
          </p:nvPr>
        </p:nvSpPr>
        <p:spPr>
          <a:xfrm>
            <a:off x="729325" y="2634275"/>
            <a:ext cx="4406400" cy="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Light travelling away from us becomes lower in energy (redder), this is called redshift.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"/>
          <p:cNvSpPr txBox="1"/>
          <p:nvPr>
            <p:ph type="title"/>
          </p:nvPr>
        </p:nvSpPr>
        <p:spPr>
          <a:xfrm>
            <a:off x="1888684" y="1746100"/>
            <a:ext cx="53775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"/>
          <p:cNvSpPr txBox="1"/>
          <p:nvPr>
            <p:ph type="title"/>
          </p:nvPr>
        </p:nvSpPr>
        <p:spPr>
          <a:xfrm>
            <a:off x="819150" y="845600"/>
            <a:ext cx="75057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Inertial Confinement Fusion</a:t>
            </a:r>
            <a:endParaRPr/>
          </a:p>
        </p:txBody>
      </p:sp>
      <p:pic>
        <p:nvPicPr>
          <p:cNvPr id="271" name="Google Shape;27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050" y="2375625"/>
            <a:ext cx="3691728" cy="246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778" y="1492100"/>
            <a:ext cx="3284100" cy="246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 txBox="1"/>
          <p:nvPr>
            <p:ph type="title"/>
          </p:nvPr>
        </p:nvSpPr>
        <p:spPr>
          <a:xfrm>
            <a:off x="819150" y="845600"/>
            <a:ext cx="75057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Laser Cutting</a:t>
            </a:r>
            <a:endParaRPr/>
          </a:p>
        </p:txBody>
      </p:sp>
      <p:pic>
        <p:nvPicPr>
          <p:cNvPr id="278" name="Google Shape;2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4252" y="1755162"/>
            <a:ext cx="2429648" cy="1633179"/>
          </a:xfrm>
          <a:prstGeom prst="rect">
            <a:avLst/>
          </a:prstGeom>
          <a:noFill/>
          <a:ln cap="flat" cmpd="sng" w="76200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9" name="Google Shape;27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7803" y="2571754"/>
            <a:ext cx="2740651" cy="1842221"/>
          </a:xfrm>
          <a:prstGeom prst="rect">
            <a:avLst/>
          </a:prstGeom>
          <a:noFill/>
          <a:ln cap="flat" cmpd="sng" w="76200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/>
          <p:nvPr>
            <p:ph type="title"/>
          </p:nvPr>
        </p:nvSpPr>
        <p:spPr>
          <a:xfrm>
            <a:off x="819150" y="845600"/>
            <a:ext cx="75057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Nonlinear Optics</a:t>
            </a:r>
            <a:endParaRPr/>
          </a:p>
        </p:txBody>
      </p:sp>
      <p:pic>
        <p:nvPicPr>
          <p:cNvPr id="285" name="Google Shape;2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1629550"/>
            <a:ext cx="3507101" cy="17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9151" y="2690750"/>
            <a:ext cx="38100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/>
          <p:nvPr>
            <p:ph type="title"/>
          </p:nvPr>
        </p:nvSpPr>
        <p:spPr>
          <a:xfrm>
            <a:off x="819150" y="845600"/>
            <a:ext cx="75057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Oscillations</a:t>
            </a:r>
            <a:endParaRPr/>
          </a:p>
        </p:txBody>
      </p:sp>
      <p:sp>
        <p:nvSpPr>
          <p:cNvPr id="140" name="Google Shape;140;p15"/>
          <p:cNvSpPr txBox="1"/>
          <p:nvPr>
            <p:ph idx="1" type="body"/>
          </p:nvPr>
        </p:nvSpPr>
        <p:spPr>
          <a:xfrm>
            <a:off x="819150" y="1618100"/>
            <a:ext cx="2926500" cy="8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/>
              <a:t>Waves are oscillations of particles or energy.</a:t>
            </a:r>
            <a:endParaRPr sz="2100"/>
          </a:p>
        </p:txBody>
      </p:sp>
      <p:pic>
        <p:nvPicPr>
          <p:cNvPr id="141" name="Google Shape;14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325" y="2880425"/>
            <a:ext cx="2733175" cy="15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7150" y="2997250"/>
            <a:ext cx="3901476" cy="167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5650" y="1063988"/>
            <a:ext cx="5019374" cy="167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/>
          <p:nvPr>
            <p:ph type="title"/>
          </p:nvPr>
        </p:nvSpPr>
        <p:spPr>
          <a:xfrm>
            <a:off x="1393929" y="1301146"/>
            <a:ext cx="63669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Tub of Water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/>
          <p:nvPr>
            <p:ph type="title"/>
          </p:nvPr>
        </p:nvSpPr>
        <p:spPr>
          <a:xfrm>
            <a:off x="819150" y="845600"/>
            <a:ext cx="75057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Resonance</a:t>
            </a:r>
            <a:endParaRPr/>
          </a:p>
        </p:txBody>
      </p:sp>
      <p:sp>
        <p:nvSpPr>
          <p:cNvPr id="154" name="Google Shape;154;p17"/>
          <p:cNvSpPr txBox="1"/>
          <p:nvPr>
            <p:ph idx="1" type="body"/>
          </p:nvPr>
        </p:nvSpPr>
        <p:spPr>
          <a:xfrm>
            <a:off x="819150" y="1990725"/>
            <a:ext cx="4144500" cy="16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/>
              <a:t>Materials</a:t>
            </a:r>
            <a:r>
              <a:rPr lang="en" sz="2100"/>
              <a:t> are created from vibrating atoms. If you can  match the frequency of those vibrations, you have resonance!</a:t>
            </a:r>
            <a:endParaRPr sz="2100"/>
          </a:p>
        </p:txBody>
      </p:sp>
      <p:pic>
        <p:nvPicPr>
          <p:cNvPr descr="A really simple idea which shows how a tuning fork can pass its frequency to another tuning fork through a sound wave. &#10;&#10;The first wave is of the correct frequency 440Hz and passes to the 2nd unless you alter the mass on the tuning fork which changes it resonant frequency." id="155" name="Google Shape;155;p17" title="Tuning Fork Resonance A-level Physics - AQA A Level Physic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8675" y="2890350"/>
            <a:ext cx="3132125" cy="17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8675" y="757544"/>
            <a:ext cx="3250625" cy="1828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/>
          <p:nvPr>
            <p:ph type="title"/>
          </p:nvPr>
        </p:nvSpPr>
        <p:spPr>
          <a:xfrm>
            <a:off x="1393929" y="1301146"/>
            <a:ext cx="63669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Household Objects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/>
          <p:nvPr>
            <p:ph type="title"/>
          </p:nvPr>
        </p:nvSpPr>
        <p:spPr>
          <a:xfrm>
            <a:off x="819150" y="845600"/>
            <a:ext cx="75057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Reflection and Refraction</a:t>
            </a:r>
            <a:endParaRPr/>
          </a:p>
        </p:txBody>
      </p:sp>
      <p:sp>
        <p:nvSpPr>
          <p:cNvPr id="167" name="Google Shape;167;p19"/>
          <p:cNvSpPr txBox="1"/>
          <p:nvPr>
            <p:ph idx="1" type="body"/>
          </p:nvPr>
        </p:nvSpPr>
        <p:spPr>
          <a:xfrm>
            <a:off x="819150" y="1646750"/>
            <a:ext cx="3753000" cy="12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/>
              <a:t>Waves, like particles, can bounce off of objects. This bouncing is called reflection.</a:t>
            </a:r>
            <a:endParaRPr sz="2100"/>
          </a:p>
        </p:txBody>
      </p:sp>
      <p:pic>
        <p:nvPicPr>
          <p:cNvPr id="168" name="Google Shape;16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2980675"/>
            <a:ext cx="3619500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 txBox="1"/>
          <p:nvPr>
            <p:ph idx="1" type="body"/>
          </p:nvPr>
        </p:nvSpPr>
        <p:spPr>
          <a:xfrm>
            <a:off x="4892100" y="1646750"/>
            <a:ext cx="3874200" cy="12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/>
              <a:t>Unlike particles, waves bend their paths when entering new medium. This is called refraction.</a:t>
            </a:r>
            <a:endParaRPr sz="2100"/>
          </a:p>
        </p:txBody>
      </p:sp>
      <p:pic>
        <p:nvPicPr>
          <p:cNvPr id="170" name="Google Shape;17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3314" y="2980675"/>
            <a:ext cx="2468661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 txBox="1"/>
          <p:nvPr>
            <p:ph type="title"/>
          </p:nvPr>
        </p:nvSpPr>
        <p:spPr>
          <a:xfrm>
            <a:off x="1393929" y="1301146"/>
            <a:ext cx="63669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Rainbow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/>
          <p:nvPr>
            <p:ph type="title"/>
          </p:nvPr>
        </p:nvSpPr>
        <p:spPr>
          <a:xfrm>
            <a:off x="1888684" y="1746100"/>
            <a:ext cx="53775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Quantum Mechanics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